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D93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51" autoAdjust="0"/>
  </p:normalViewPr>
  <p:slideViewPr>
    <p:cSldViewPr snapToGrid="0">
      <p:cViewPr varScale="1">
        <p:scale>
          <a:sx n="85" d="100"/>
          <a:sy n="85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5E33-E9DD-4FFC-A300-FFDFE189FA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1D773-716F-45C1-9AC1-0EFA292222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343"/>
            <a:ext cx="94610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</a:rPr>
              <a:t>Action Chunking with Transformer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论文解读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1471930"/>
            <a:ext cx="10187940" cy="23012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99435" y="5039995"/>
            <a:ext cx="560641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评估可以用在泊车的控制上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207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模型结构：推理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4130" y="5728335"/>
            <a:ext cx="90087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）模型推理，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z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设置为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0</a:t>
            </a:r>
            <a:endParaRPr lang="en-US" altLang="zh-CN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4290"/>
            <a:ext cx="7080885" cy="367538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3112770" y="4378960"/>
            <a:ext cx="1602740" cy="1349375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741805"/>
            <a:ext cx="4924425" cy="30454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01485" y="5079365"/>
            <a:ext cx="5299075" cy="11988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）采用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action chunking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和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temporal ensemble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，历史权重如下，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m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越小，最近时刻的权重越大，迭代越快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30" y="6233160"/>
            <a:ext cx="3016250" cy="5359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t="15221"/>
          <a:stretch>
            <a:fillRect/>
          </a:stretch>
        </p:blipFill>
        <p:spPr>
          <a:xfrm>
            <a:off x="6544310" y="0"/>
            <a:ext cx="1470025" cy="15208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030" y="0"/>
            <a:ext cx="1360170" cy="151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207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实验结果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0" y="254635"/>
            <a:ext cx="8092440" cy="36499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0375" y="4135120"/>
            <a:ext cx="9008745" cy="156845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）整体上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ACT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有较大提升；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）在仿真环境中，脚本获取的数据，比人工数据效果好，人的数据更难学（但是真实环境中，一般没有脚本）；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458460"/>
            <a:ext cx="4950460" cy="123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2073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实验结果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682625"/>
            <a:ext cx="4123690" cy="25501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8620" y="3602355"/>
            <a:ext cx="11083925" cy="304609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1. (a) Action Chunking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步长影响，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k=1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的时候，只预测下一步，马尔科夫性质，完全不行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;</a:t>
            </a:r>
            <a:endParaRPr lang="en-US" altLang="zh-CN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en-US" altLang="zh-CN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2. (b) Temporal Ensemble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时间合并，提升也挺大（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VINN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图片特征匹配的模型）；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3. (c) 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如果是脚本数据，不编码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z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，影响不大；如果是人类数据，不编码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z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，掉点很多，因为人类数据随机性问题。（这个是针对仿真环境的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个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case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，现实环境中，没有脚本）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836930"/>
            <a:ext cx="7744460" cy="239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0867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机械臂系统介绍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970280"/>
            <a:ext cx="7408545" cy="550735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114800" y="1726565"/>
            <a:ext cx="3962400" cy="824865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60" y="340995"/>
            <a:ext cx="1932940" cy="2870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85" y="3602355"/>
            <a:ext cx="2373630" cy="2880995"/>
          </a:xfrm>
          <a:prstGeom prst="rect">
            <a:avLst/>
          </a:prstGeom>
        </p:spPr>
      </p:pic>
      <p:cxnSp>
        <p:nvCxnSpPr>
          <p:cNvPr id="11" name="直接箭头连接符 10"/>
          <p:cNvCxnSpPr>
            <a:endCxn id="9" idx="1"/>
          </p:cNvCxnSpPr>
          <p:nvPr/>
        </p:nvCxnSpPr>
        <p:spPr>
          <a:xfrm>
            <a:off x="3853815" y="4623435"/>
            <a:ext cx="4077970" cy="419735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305415" y="997585"/>
            <a:ext cx="169799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</a:rPr>
              <a:t>Follower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抓取夹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07625" y="4700905"/>
            <a:ext cx="1948815" cy="138366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</a:rPr>
              <a:t>Leader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人工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操作夹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0867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数据采集流程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577"/>
          <a:stretch>
            <a:fillRect/>
          </a:stretch>
        </p:blipFill>
        <p:spPr>
          <a:xfrm>
            <a:off x="2626995" y="50800"/>
            <a:ext cx="6012000" cy="3469239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V="1">
            <a:off x="7207885" y="568325"/>
            <a:ext cx="1541780" cy="375285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779510" y="47625"/>
            <a:ext cx="27590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Follower</a:t>
            </a:r>
            <a:b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</a:b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机械臂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+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抓取夹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79510" y="1571625"/>
            <a:ext cx="27590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Leader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人工</a:t>
            </a:r>
            <a:b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</a:b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机械臂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+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抓取夹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7033895" y="2085340"/>
            <a:ext cx="1743075" cy="439420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19405" y="3602355"/>
            <a:ext cx="2759075" cy="953135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Leader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人工</a:t>
            </a:r>
            <a:b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</a:b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机械臂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+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抓取夹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26180" y="3817620"/>
            <a:ext cx="2759075" cy="521970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PID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控制器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98180" y="3611880"/>
            <a:ext cx="2759075" cy="953135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Follower</a:t>
            </a:r>
            <a:b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</a:b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机械臂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+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抓取夹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cxnSp>
        <p:nvCxnSpPr>
          <p:cNvPr id="21" name="直接箭头连接符 20"/>
          <p:cNvCxnSpPr>
            <a:stCxn id="18" idx="3"/>
            <a:endCxn id="19" idx="1"/>
          </p:cNvCxnSpPr>
          <p:nvPr/>
        </p:nvCxnSpPr>
        <p:spPr>
          <a:xfrm flipV="1">
            <a:off x="3078480" y="4078605"/>
            <a:ext cx="647700" cy="63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3"/>
            <a:endCxn id="20" idx="1"/>
          </p:cNvCxnSpPr>
          <p:nvPr/>
        </p:nvCxnSpPr>
        <p:spPr>
          <a:xfrm>
            <a:off x="6485255" y="4078605"/>
            <a:ext cx="1812925" cy="1016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01815" y="3556635"/>
            <a:ext cx="9804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力矩</a:t>
            </a:r>
            <a:endParaRPr lang="zh-CN" altLang="en-US" sz="2800" b="1" dirty="0">
              <a:solidFill>
                <a:schemeClr val="tx1"/>
              </a:solidFill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8985" y="4910455"/>
            <a:ext cx="18554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关节位置</a:t>
            </a:r>
            <a:br>
              <a:rPr lang="zh-CN" altLang="en-US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</a:br>
            <a:r>
              <a:rPr lang="zh-CN" altLang="en-US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当做</a:t>
            </a:r>
            <a:r>
              <a:rPr lang="en-US" altLang="zh-CN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action</a:t>
            </a:r>
            <a:endParaRPr lang="en-US" altLang="zh-CN" sz="2400" b="1" dirty="0">
              <a:solidFill>
                <a:schemeClr val="tx1"/>
              </a:solidFill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cxnSp>
        <p:nvCxnSpPr>
          <p:cNvPr id="25" name="直接箭头连接符 24"/>
          <p:cNvCxnSpPr>
            <a:stCxn id="18" idx="2"/>
          </p:cNvCxnSpPr>
          <p:nvPr/>
        </p:nvCxnSpPr>
        <p:spPr>
          <a:xfrm flipH="1">
            <a:off x="1694180" y="4555490"/>
            <a:ext cx="5080" cy="310515"/>
          </a:xfrm>
          <a:prstGeom prst="straightConnector1">
            <a:avLst/>
          </a:prstGeom>
          <a:ln w="28575" cmpd="sng">
            <a:solidFill>
              <a:schemeClr val="accent2"/>
            </a:solidFill>
            <a:prstDash val="sysDash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648700" y="4957445"/>
            <a:ext cx="21780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个相机的信息</a:t>
            </a:r>
            <a:r>
              <a:rPr lang="en-US" altLang="zh-CN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+</a:t>
            </a:r>
            <a:r>
              <a:rPr lang="zh-CN" altLang="en-US" sz="2400" b="1" dirty="0">
                <a:solidFill>
                  <a:schemeClr val="tx1"/>
                </a:solidFill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关节位置</a:t>
            </a:r>
            <a:endParaRPr lang="zh-CN" altLang="en-US" sz="2400" b="1" dirty="0">
              <a:solidFill>
                <a:schemeClr val="tx1"/>
              </a:solidFill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9735185" y="4612005"/>
            <a:ext cx="5080" cy="298450"/>
          </a:xfrm>
          <a:prstGeom prst="straightConnector1">
            <a:avLst/>
          </a:prstGeom>
          <a:ln w="28575" cmpd="sng">
            <a:solidFill>
              <a:schemeClr val="accent2"/>
            </a:solidFill>
            <a:prstDash val="sysDash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942715" y="5121910"/>
            <a:ext cx="2759075" cy="521970"/>
          </a:xfrm>
          <a:prstGeom prst="rect">
            <a:avLst/>
          </a:prstGeom>
          <a:noFill/>
          <a:ln w="28575" cmpd="sng">
            <a:solidFill>
              <a:schemeClr val="accent2"/>
            </a:solidFill>
            <a:prstDash val="sysDash"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ACT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  <a:sym typeface="+mn-ea"/>
              </a:rPr>
              <a:t>网络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  <a:sym typeface="+mn-ea"/>
            </a:endParaRPr>
          </a:p>
        </p:txBody>
      </p:sp>
      <p:cxnSp>
        <p:nvCxnSpPr>
          <p:cNvPr id="29" name="直接箭头连接符 28"/>
          <p:cNvCxnSpPr>
            <a:stCxn id="26" idx="1"/>
            <a:endCxn id="28" idx="3"/>
          </p:cNvCxnSpPr>
          <p:nvPr/>
        </p:nvCxnSpPr>
        <p:spPr>
          <a:xfrm flipH="1">
            <a:off x="6701790" y="5372735"/>
            <a:ext cx="1946910" cy="10160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8" idx="1"/>
          </p:cNvCxnSpPr>
          <p:nvPr/>
        </p:nvCxnSpPr>
        <p:spPr>
          <a:xfrm flipH="1" flipV="1">
            <a:off x="2490470" y="5379720"/>
            <a:ext cx="1452245" cy="3175"/>
          </a:xfrm>
          <a:prstGeom prst="straightConnector1">
            <a:avLst/>
          </a:prstGeom>
          <a:ln w="508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63740" y="5642610"/>
            <a:ext cx="1715770" cy="59690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zh-CN" altLang="en-US" sz="2000" b="1" dirty="0">
                <a:latin typeface="Palatino Linotype" panose="02040502050505030304" charset="0"/>
                <a:cs typeface="Palatino Linotype" panose="02040502050505030304" charset="0"/>
              </a:rPr>
              <a:t>模型输入</a:t>
            </a:r>
            <a:endParaRPr lang="zh-CN" altLang="en-US" sz="20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90470" y="5643880"/>
            <a:ext cx="1715770" cy="59690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zh-CN" altLang="en-US" sz="2000" b="1" dirty="0">
                <a:latin typeface="Palatino Linotype" panose="02040502050505030304" charset="0"/>
                <a:cs typeface="Palatino Linotype" panose="02040502050505030304" charset="0"/>
              </a:rPr>
              <a:t>模型输出</a:t>
            </a:r>
            <a:endParaRPr lang="zh-CN" altLang="en-US" sz="20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6290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任务分类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</a:rPr>
              <a:t>--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仿真任务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120" y="980440"/>
            <a:ext cx="9989820" cy="25603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68115" y="523240"/>
            <a:ext cx="5175885" cy="59690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方块传递：</a:t>
            </a:r>
            <a:r>
              <a:rPr lang="en-US" altLang="zh-CN" sz="2000" b="1" dirty="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Cube Transfer</a:t>
            </a:r>
            <a:endParaRPr lang="en-US" altLang="zh-CN" sz="2000" b="1" dirty="0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4137660"/>
            <a:ext cx="9837420" cy="23850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21940" y="3540760"/>
            <a:ext cx="7417435" cy="59690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模块插入：</a:t>
            </a:r>
            <a:r>
              <a:rPr lang="en-US" altLang="zh-CN" sz="2000" b="1" dirty="0">
                <a:solidFill>
                  <a:srgbClr val="FF0000"/>
                </a:solidFill>
                <a:latin typeface="Palatino Linotype" panose="02040502050505030304" charset="0"/>
                <a:cs typeface="Palatino Linotype" panose="02040502050505030304" charset="0"/>
              </a:rPr>
              <a:t>Bimanual Insertion</a:t>
            </a:r>
            <a:endParaRPr lang="en-US" altLang="zh-CN" sz="2000" b="1" dirty="0">
              <a:solidFill>
                <a:srgbClr val="FF0000"/>
              </a:solidFill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6290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任务分类</a:t>
            </a:r>
            <a:r>
              <a:rPr lang="en-US" altLang="zh-CN" sz="2800" b="1" dirty="0">
                <a:latin typeface="Palatino Linotype" panose="02040502050505030304" charset="0"/>
                <a:cs typeface="Palatino Linotype" panose="02040502050505030304" charset="0"/>
              </a:rPr>
              <a:t>--</a:t>
            </a:r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现实任务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55015"/>
            <a:ext cx="3587750" cy="2392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755015"/>
            <a:ext cx="3546475" cy="2392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90" y="755015"/>
            <a:ext cx="3585845" cy="23926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" y="3789680"/>
            <a:ext cx="3564000" cy="23778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3806825"/>
            <a:ext cx="3564000" cy="23838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455" y="3806190"/>
            <a:ext cx="3564000" cy="23992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78765" y="3219450"/>
            <a:ext cx="305435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打开密封带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Slide Ziploc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88130" y="3246755"/>
            <a:ext cx="352044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插入电池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Slot Battery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12100" y="3246755"/>
            <a:ext cx="344995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打开透明杯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Open Cup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穿入扣子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Thread Velcro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25975" y="6290310"/>
            <a:ext cx="225552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贴胶带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Prep Tape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39125" y="6304280"/>
            <a:ext cx="264795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穿鞋子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Palatino Linotype" panose="02040502050505030304" charset="0"/>
              </a:rPr>
              <a:t>Put On Shoe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18288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数据采集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76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1468755"/>
            <a:ext cx="5318760" cy="3695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63565" y="1859280"/>
            <a:ext cx="5956935" cy="26765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）每个任务，采集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次，每次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8-14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秒，数采频率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50Hz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）但是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穿入扣子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Thread Velcro”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的数据，采了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次，因为这个扣子是黑色的，和背景很类似；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0" y="4205605"/>
            <a:ext cx="3564000" cy="2377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6334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模型结构：训练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765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812800"/>
            <a:ext cx="12060000" cy="39162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5460365"/>
            <a:ext cx="447611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Leader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人工机械臂网络：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动作序列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+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关节信息编码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251075" y="3655695"/>
            <a:ext cx="10160" cy="1643380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7900670" y="3614420"/>
            <a:ext cx="10160" cy="1643380"/>
          </a:xfrm>
          <a:prstGeom prst="straightConnector1">
            <a:avLst/>
          </a:prstGeom>
          <a:ln w="889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191885" y="5440045"/>
            <a:ext cx="4476115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Follower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机械臂网络：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ctr"/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图片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+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关节信息编码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--&gt;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动作序列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29235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模型结构：训练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07310" y="222250"/>
            <a:ext cx="73063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Leader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人工机械臂网络：动作序列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+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关节信息编码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6320" y="4595495"/>
            <a:ext cx="4680000" cy="3640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861060"/>
            <a:ext cx="10139680" cy="28181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9610" y="3765550"/>
            <a:ext cx="9008745" cy="19380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）会编码成一个高斯分布；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b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）期望高斯分布是符合标准高斯分布；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3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09640" y="64096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https://blog.csdn.net/qq_56921730/article/details/146873690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5041265"/>
            <a:ext cx="4434205" cy="16452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0" y="5181600"/>
            <a:ext cx="4716780" cy="1005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83973" y="1934972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AutoShape 8" descr="../_images/residual-bloc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575" y="160655"/>
            <a:ext cx="32689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Palatino Linotype" panose="02040502050505030304" charset="0"/>
                <a:cs typeface="Palatino Linotype" panose="02040502050505030304" charset="0"/>
              </a:rPr>
              <a:t>模型结构：训练</a:t>
            </a:r>
            <a:endParaRPr lang="zh-CN" altLang="en-US" sz="28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sp>
        <p:nvSpPr>
          <p:cNvPr id="6" name="副标题 5"/>
          <p:cNvSpPr/>
          <p:nvPr>
            <p:ph type="subTitle" idx="1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8" name="表格 7"/>
          <p:cNvGraphicFramePr/>
          <p:nvPr/>
        </p:nvGraphicFramePr>
        <p:xfrm>
          <a:off x="327660" y="1166495"/>
          <a:ext cx="853313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24790" y="6290310"/>
            <a:ext cx="3199130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en-US" altLang="zh-CN" sz="20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Palatino Linotype" panose="0204050205050503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809625"/>
            <a:ext cx="7956000" cy="3042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35" y="3663315"/>
            <a:ext cx="5076000" cy="29310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4790" y="3851910"/>
            <a:ext cx="9008745" cy="304609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1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action sequence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的重建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loss</a:t>
            </a:r>
            <a:endParaRPr lang="en-US" altLang="zh-CN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b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</a:b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2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）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z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变量的</a:t>
            </a:r>
            <a:r>
              <a:rPr lang="en-US" altLang="zh-CN" sz="2400" b="1" dirty="0">
                <a:latin typeface="Palatino Linotype" panose="02040502050505030304" charset="0"/>
                <a:cs typeface="Palatino Linotype" panose="02040502050505030304" charset="0"/>
              </a:rPr>
              <a:t>KL</a:t>
            </a:r>
            <a:r>
              <a:rPr lang="zh-CN" altLang="en-US" sz="2400" b="1" dirty="0">
                <a:latin typeface="Palatino Linotype" panose="02040502050505030304" charset="0"/>
                <a:cs typeface="Palatino Linotype" panose="02040502050505030304" charset="0"/>
              </a:rPr>
              <a:t>散度</a:t>
            </a:r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  <a:p>
            <a:pPr algn="l"/>
            <a:endParaRPr lang="zh-CN" altLang="en-US" sz="2400" b="1" dirty="0">
              <a:latin typeface="Palatino Linotype" panose="02040502050505030304" charset="0"/>
              <a:cs typeface="Palatino Linotype" panose="0204050205050503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" y="4322445"/>
            <a:ext cx="5285105" cy="519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5502910"/>
            <a:ext cx="6100445" cy="4756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" y="6125210"/>
            <a:ext cx="4305300" cy="56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1023</Words>
  <Application>WPS 演示</Application>
  <PresentationFormat>宽屏</PresentationFormat>
  <Paragraphs>161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黑体</vt:lpstr>
      <vt:lpstr>Palatino Linotype</vt:lpstr>
      <vt:lpstr>微软雅黑</vt:lpstr>
      <vt:lpstr>Calibri</vt:lpstr>
      <vt:lpstr>Arial Unicode MS</vt:lpstr>
      <vt:lpstr>Calibri Light</vt:lpstr>
      <vt:lpstr>Office 主题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轨迹预测任务总结</dc:title>
  <dc:creator>admin</dc:creator>
  <cp:lastModifiedBy>admin</cp:lastModifiedBy>
  <cp:revision>207</cp:revision>
  <dcterms:created xsi:type="dcterms:W3CDTF">2024-08-09T10:15:00Z</dcterms:created>
  <dcterms:modified xsi:type="dcterms:W3CDTF">2025-04-01T06:18:39Z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2B7957B8762B464B981A8EC105EDC268</vt:lpwstr>
  </property>
  <property fmtid="{D5CDD505-2E9C-101B-9397-08002B2CF9AE}" pid="3" name="KSOProductBuildVer">
    <vt:lpwstr>2052-11.8.2.12187</vt:lpwstr>
  </property>
</Properties>
</file>